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6" r:id="rId1"/>
  </p:sldMasterIdLst>
  <p:sldIdLst>
    <p:sldId id="256" r:id="rId2"/>
    <p:sldId id="271" r:id="rId3"/>
    <p:sldId id="258" r:id="rId4"/>
    <p:sldId id="259" r:id="rId5"/>
    <p:sldId id="261" r:id="rId6"/>
    <p:sldId id="263" r:id="rId7"/>
    <p:sldId id="264" r:id="rId8"/>
    <p:sldId id="265" r:id="rId9"/>
    <p:sldId id="266" r:id="rId10"/>
    <p:sldId id="267" r:id="rId11"/>
    <p:sldId id="268" r:id="rId12"/>
    <p:sldId id="269" r:id="rId13"/>
    <p:sldId id="270" r:id="rId1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kusei" initials="g" lastIdx="2" clrIdx="0">
    <p:extLst>
      <p:ext uri="{19B8F6BF-5375-455C-9EA6-DF929625EA0E}">
        <p15:presenceInfo xmlns:p15="http://schemas.microsoft.com/office/powerpoint/2012/main" userId="gakuse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Rg st="1" end="13"/>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113" d="100"/>
          <a:sy n="113" d="100"/>
        </p:scale>
        <p:origin x="372"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3127467262"/>
      </p:ext>
    </p:extLst>
  </p:cSld>
  <p:clrMapOvr>
    <a:masterClrMapping/>
  </p:clrMapOvr>
  <p:transition spd="slow">
    <p:randomBar dir="vert"/>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1919561792"/>
      </p:ext>
    </p:extLst>
  </p:cSld>
  <p:clrMapOvr>
    <a:masterClrMapping/>
  </p:clrMapOvr>
  <p:transition spd="slow">
    <p:randomBar dir="vert"/>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2981457742"/>
      </p:ext>
    </p:extLst>
  </p:cSld>
  <p:clrMapOvr>
    <a:masterClrMapping/>
  </p:clrMapOvr>
  <p:transition spd="slow">
    <p:randomBar dir="vert"/>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1639728931"/>
      </p:ext>
    </p:extLst>
  </p:cSld>
  <p:clrMapOvr>
    <a:masterClrMapping/>
  </p:clrMapOvr>
  <p:transition spd="slow">
    <p:randomBar dir="vert"/>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3638571682"/>
      </p:ext>
    </p:extLst>
  </p:cSld>
  <p:clrMapOvr>
    <a:masterClrMapping/>
  </p:clrMapOvr>
  <p:transition spd="slow">
    <p:randomBar dir="vert"/>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1752583673"/>
      </p:ext>
    </p:extLst>
  </p:cSld>
  <p:clrMapOvr>
    <a:masterClrMapping/>
  </p:clrMapOvr>
  <p:transition spd="slow">
    <p:randomBar dir="vert"/>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1348743587"/>
      </p:ext>
    </p:extLst>
  </p:cSld>
  <p:clrMapOvr>
    <a:masterClrMapping/>
  </p:clrMapOvr>
  <p:transition spd="slow">
    <p:randomBar dir="vert"/>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510840150"/>
      </p:ext>
    </p:extLst>
  </p:cSld>
  <p:clrMapOvr>
    <a:masterClrMapping/>
  </p:clrMapOvr>
  <p:transition spd="slow">
    <p:randomBar dir="vert"/>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21875765"/>
      </p:ext>
    </p:extLst>
  </p:cSld>
  <p:clrMapOvr>
    <a:masterClrMapping/>
  </p:clrMapOvr>
  <p:transition spd="slow">
    <p:randomBar dir="vert"/>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2117215362"/>
      </p:ext>
    </p:extLst>
  </p:cSld>
  <p:clrMapOvr>
    <a:masterClrMapping/>
  </p:clrMapOvr>
  <p:transition spd="slow">
    <p:randomBar dir="vert"/>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51E55655-6FFD-43CE-8CE9-FAB3BFDE7230}" type="datetimeFigureOut">
              <a:rPr kumimoji="1" lang="ja-JP" altLang="en-US" smtClean="0"/>
              <a:t>2019/11/7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2103293763"/>
      </p:ext>
    </p:extLst>
  </p:cSld>
  <p:clrMapOvr>
    <a:masterClrMapping/>
  </p:clrMapOvr>
  <p:transition spd="slow">
    <p:randomBar dir="vert"/>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E55655-6FFD-43CE-8CE9-FAB3BFDE7230}" type="datetimeFigureOut">
              <a:rPr kumimoji="1" lang="ja-JP" altLang="en-US" smtClean="0"/>
              <a:t>2019/11/7</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C026F0-7006-4473-BC26-FB5389EA4E8C}" type="slidenum">
              <a:rPr kumimoji="1" lang="ja-JP" altLang="en-US" smtClean="0"/>
              <a:t>‹#›</a:t>
            </a:fld>
            <a:endParaRPr kumimoji="1" lang="ja-JP" altLang="en-US"/>
          </a:p>
        </p:txBody>
      </p:sp>
    </p:spTree>
    <p:extLst>
      <p:ext uri="{BB962C8B-B14F-4D97-AF65-F5344CB8AC3E}">
        <p14:creationId xmlns:p14="http://schemas.microsoft.com/office/powerpoint/2010/main" val="306969201"/>
      </p:ext>
    </p:extLst>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Lst>
  <p:transition spd="slow">
    <p:randomBar dir="vert"/>
  </p:transition>
  <p:timing>
    <p:tnLst>
      <p:par>
        <p:cTn id="1" dur="indefinite" restart="never" nodeType="tmRoot"/>
      </p:par>
    </p:tnLst>
  </p:timing>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p:cNvGrpSpPr/>
          <p:nvPr/>
        </p:nvGrpSpPr>
        <p:grpSpPr>
          <a:xfrm>
            <a:off x="2060398" y="185840"/>
            <a:ext cx="8363303" cy="5962173"/>
            <a:chOff x="2441265" y="662819"/>
            <a:chExt cx="7285804" cy="5464352"/>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41265" y="662819"/>
              <a:ext cx="7285804" cy="5464352"/>
            </a:xfrm>
            <a:prstGeom prst="rect">
              <a:avLst/>
            </a:prstGeom>
            <a:solidFill>
              <a:schemeClr val="accent4">
                <a:lumMod val="60000"/>
                <a:lumOff val="40000"/>
              </a:schemeClr>
            </a:solidFill>
          </p:spPr>
        </p:pic>
        <p:sp>
          <p:nvSpPr>
            <p:cNvPr id="7" name="テキスト ボックス 6"/>
            <p:cNvSpPr txBox="1"/>
            <p:nvPr/>
          </p:nvSpPr>
          <p:spPr>
            <a:xfrm>
              <a:off x="4106333" y="812800"/>
              <a:ext cx="4351866" cy="769441"/>
            </a:xfrm>
            <a:prstGeom prst="rect">
              <a:avLst/>
            </a:prstGeom>
            <a:noFill/>
            <a:ln>
              <a:solidFill>
                <a:schemeClr val="bg1"/>
              </a:solidFill>
            </a:ln>
            <a:effectLst>
              <a:softEdge rad="31750"/>
            </a:effectLst>
          </p:spPr>
          <p:txBody>
            <a:bodyPr wrap="square" rtlCol="0">
              <a:spAutoFit/>
            </a:bodyPr>
            <a:lstStyle/>
            <a:p>
              <a:r>
                <a:rPr lang="ja-JP" altLang="en-US" sz="4400" dirty="0" smtClean="0">
                  <a:ln w="0">
                    <a:solidFill>
                      <a:srgbClr val="FFFF00"/>
                    </a:solidFill>
                  </a:ln>
                  <a:solidFill>
                    <a:srgbClr val="FFFF00"/>
                  </a:solidFill>
                  <a:effectLst>
                    <a:reflection blurRad="6350" stA="53000" endA="300" endPos="35500" dir="5400000" sy="-90000" algn="bl" rotWithShape="0"/>
                  </a:effectLst>
                  <a:latin typeface="HGP創英角ﾎﾟｯﾌﾟ体" panose="040B0A00000000000000" pitchFamily="50" charset="-128"/>
                  <a:ea typeface="HGP創英角ﾎﾟｯﾌﾟ体" panose="040B0A00000000000000" pitchFamily="50" charset="-128"/>
                </a:rPr>
                <a:t>明太子工場見学</a:t>
              </a:r>
              <a:endParaRPr kumimoji="1" lang="ja-JP" altLang="en-US" sz="4400" dirty="0">
                <a:ln w="0">
                  <a:solidFill>
                    <a:srgbClr val="FFFF00"/>
                  </a:solidFill>
                </a:ln>
                <a:solidFill>
                  <a:srgbClr val="FFFF00"/>
                </a:solidFill>
                <a:effectLst>
                  <a:reflection blurRad="6350" stA="53000" endA="300" endPos="35500" dir="5400000" sy="-90000" algn="bl" rotWithShape="0"/>
                </a:effectLst>
              </a:endParaRPr>
            </a:p>
          </p:txBody>
        </p:sp>
      </p:grpSp>
    </p:spTree>
    <p:extLst>
      <p:ext uri="{BB962C8B-B14F-4D97-AF65-F5344CB8AC3E}">
        <p14:creationId xmlns:p14="http://schemas.microsoft.com/office/powerpoint/2010/main" val="779031641"/>
      </p:ext>
    </p:extLst>
  </p:cSld>
  <p:clrMapOvr>
    <a:masterClrMapping/>
  </p:clrMapOvr>
  <p:transition spd="slow" advClick="0" advTm="30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3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5728" y="1183821"/>
            <a:ext cx="6013269" cy="4813663"/>
          </a:xfrm>
          <a:prstGeom prst="rect">
            <a:avLst/>
          </a:prstGeom>
          <a:ln>
            <a:noFill/>
          </a:ln>
          <a:effectLst>
            <a:softEdge rad="112500"/>
          </a:effectLst>
        </p:spPr>
      </p:pic>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71063" y="3487783"/>
            <a:ext cx="4676506" cy="3161211"/>
          </a:xfrm>
          <a:prstGeom prst="rect">
            <a:avLst/>
          </a:prstGeom>
          <a:ln>
            <a:noFill/>
          </a:ln>
          <a:effectLst>
            <a:softEdge rad="112500"/>
          </a:effectLst>
        </p:spPr>
      </p:pic>
      <p:sp>
        <p:nvSpPr>
          <p:cNvPr id="6" name="テキスト ボックス 5"/>
          <p:cNvSpPr txBox="1"/>
          <p:nvPr/>
        </p:nvSpPr>
        <p:spPr>
          <a:xfrm>
            <a:off x="7184574" y="1920239"/>
            <a:ext cx="4362995" cy="646331"/>
          </a:xfrm>
          <a:prstGeom prst="rect">
            <a:avLst/>
          </a:prstGeom>
          <a:noFill/>
        </p:spPr>
        <p:txBody>
          <a:bodyPr wrap="square" rtlCol="0">
            <a:spAutoFit/>
          </a:bodyPr>
          <a:lstStyle/>
          <a:p>
            <a:r>
              <a:rPr lang="ja-JP" altLang="en-US" dirty="0" smtClean="0"/>
              <a:t>工場で実習することができます！</a:t>
            </a:r>
            <a:endParaRPr lang="en-US" altLang="ja-JP" dirty="0" smtClean="0"/>
          </a:p>
          <a:p>
            <a:r>
              <a:rPr kumimoji="1" lang="ja-JP" altLang="en-US" dirty="0" smtClean="0"/>
              <a:t>楽しみながら学ぼう。＾＾！</a:t>
            </a:r>
            <a:endParaRPr kumimoji="1" lang="ja-JP" altLang="en-US" dirty="0"/>
          </a:p>
        </p:txBody>
      </p:sp>
    </p:spTree>
    <p:extLst>
      <p:ext uri="{BB962C8B-B14F-4D97-AF65-F5344CB8AC3E}">
        <p14:creationId xmlns:p14="http://schemas.microsoft.com/office/powerpoint/2010/main" val="252720206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3000"/>
                                        <p:tgtEl>
                                          <p:spTgt spid="4"/>
                                        </p:tgtEl>
                                      </p:cBhvr>
                                    </p:animEffect>
                                  </p:childTnLst>
                                </p:cTn>
                              </p:par>
                              <p:par>
                                <p:cTn id="8" presetID="1" presetClass="entr" presetSubtype="0" fill="hold" nodeType="withEffect">
                                  <p:stCondLst>
                                    <p:cond delay="250"/>
                                  </p:stCondLst>
                                  <p:childTnLst>
                                    <p:set>
                                      <p:cBhvr>
                                        <p:cTn id="9" dur="1" fill="hold">
                                          <p:stCondLst>
                                            <p:cond delay="2999"/>
                                          </p:stCondLst>
                                        </p:cTn>
                                        <p:tgtEl>
                                          <p:spTgt spid="5"/>
                                        </p:tgtEl>
                                        <p:attrNameLst>
                                          <p:attrName>style.visibility</p:attrName>
                                        </p:attrNameLst>
                                      </p:cBhvr>
                                      <p:to>
                                        <p:strVal val="visible"/>
                                      </p:to>
                                    </p:set>
                                  </p:childTnLst>
                                </p:cTn>
                              </p:par>
                              <p:par>
                                <p:cTn id="10" presetID="10" presetClass="entr" presetSubtype="0" fill="hold" grpId="0" nodeType="withEffect">
                                  <p:stCondLst>
                                    <p:cond delay="25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3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9967" y="1325629"/>
            <a:ext cx="6109063" cy="458179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79030" y="483327"/>
            <a:ext cx="5812970" cy="63746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84631085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3000" fill="hold"/>
                                        <p:tgtEl>
                                          <p:spTgt spid="4"/>
                                        </p:tgtEl>
                                        <p:attrNameLst>
                                          <p:attrName>ppt_x</p:attrName>
                                        </p:attrNameLst>
                                      </p:cBhvr>
                                      <p:tavLst>
                                        <p:tav tm="0">
                                          <p:val>
                                            <p:strVal val="#ppt_x"/>
                                          </p:val>
                                        </p:tav>
                                        <p:tav tm="100000">
                                          <p:val>
                                            <p:strVal val="#ppt_x"/>
                                          </p:val>
                                        </p:tav>
                                      </p:tavLst>
                                    </p:anim>
                                    <p:anim calcmode="lin" valueType="num">
                                      <p:cBhvr additive="base">
                                        <p:cTn id="8" dur="3000" fill="hold"/>
                                        <p:tgtEl>
                                          <p:spTgt spid="4"/>
                                        </p:tgtEl>
                                        <p:attrNameLst>
                                          <p:attrName>ppt_y</p:attrName>
                                        </p:attrNameLst>
                                      </p:cBhvr>
                                      <p:tavLst>
                                        <p:tav tm="0">
                                          <p:val>
                                            <p:strVal val="1+#ppt_h/2"/>
                                          </p:val>
                                        </p:tav>
                                        <p:tav tm="100000">
                                          <p:val>
                                            <p:strVal val="#ppt_y"/>
                                          </p:val>
                                        </p:tav>
                                      </p:tavLst>
                                    </p:anim>
                                  </p:childTnLst>
                                </p:cTn>
                              </p:par>
                              <p:par>
                                <p:cTn id="9" presetID="22" presetClass="entr" presetSubtype="4" fill="hold" nodeType="withEffect">
                                  <p:stCondLst>
                                    <p:cond delay="25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3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9966" y="1240972"/>
            <a:ext cx="6940731" cy="56170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図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11548" y="349069"/>
            <a:ext cx="5143500" cy="630936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99573130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3000"/>
                                        <p:tgtEl>
                                          <p:spTgt spid="6"/>
                                        </p:tgtEl>
                                      </p:cBhvr>
                                    </p:animEffect>
                                  </p:childTnLst>
                                </p:cTn>
                              </p:par>
                              <p:par>
                                <p:cTn id="8" presetID="2" presetClass="entr" presetSubtype="4" fill="hold" nodeType="withEffect">
                                  <p:stCondLst>
                                    <p:cond delay="25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3000" fill="hold"/>
                                        <p:tgtEl>
                                          <p:spTgt spid="5"/>
                                        </p:tgtEl>
                                        <p:attrNameLst>
                                          <p:attrName>ppt_x</p:attrName>
                                        </p:attrNameLst>
                                      </p:cBhvr>
                                      <p:tavLst>
                                        <p:tav tm="0">
                                          <p:val>
                                            <p:strVal val="#ppt_x"/>
                                          </p:val>
                                        </p:tav>
                                        <p:tav tm="100000">
                                          <p:val>
                                            <p:strVal val="#ppt_x"/>
                                          </p:val>
                                        </p:tav>
                                      </p:tavLst>
                                    </p:anim>
                                    <p:anim calcmode="lin" valueType="num">
                                      <p:cBhvr additive="base">
                                        <p:cTn id="11" dur="3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11950" y="-152400"/>
            <a:ext cx="5143500" cy="74422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3165" y="1293895"/>
            <a:ext cx="6311900" cy="556410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31791686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250"/>
                                  </p:stCondLst>
                                  <p:childTnLst>
                                    <p:animRot by="120000">
                                      <p:cBhvr>
                                        <p:cTn id="6" dur="300" fill="hold">
                                          <p:stCondLst>
                                            <p:cond delay="0"/>
                                          </p:stCondLst>
                                        </p:cTn>
                                        <p:tgtEl>
                                          <p:spTgt spid="4"/>
                                        </p:tgtEl>
                                        <p:attrNameLst>
                                          <p:attrName>r</p:attrName>
                                        </p:attrNameLst>
                                      </p:cBhvr>
                                    </p:animRot>
                                    <p:animRot by="-240000">
                                      <p:cBhvr>
                                        <p:cTn id="7" dur="600" fill="hold">
                                          <p:stCondLst>
                                            <p:cond delay="600"/>
                                          </p:stCondLst>
                                        </p:cTn>
                                        <p:tgtEl>
                                          <p:spTgt spid="4"/>
                                        </p:tgtEl>
                                        <p:attrNameLst>
                                          <p:attrName>r</p:attrName>
                                        </p:attrNameLst>
                                      </p:cBhvr>
                                    </p:animRot>
                                    <p:animRot by="240000">
                                      <p:cBhvr>
                                        <p:cTn id="8" dur="600" fill="hold">
                                          <p:stCondLst>
                                            <p:cond delay="1200"/>
                                          </p:stCondLst>
                                        </p:cTn>
                                        <p:tgtEl>
                                          <p:spTgt spid="4"/>
                                        </p:tgtEl>
                                        <p:attrNameLst>
                                          <p:attrName>r</p:attrName>
                                        </p:attrNameLst>
                                      </p:cBhvr>
                                    </p:animRot>
                                    <p:animRot by="-240000">
                                      <p:cBhvr>
                                        <p:cTn id="9" dur="600" fill="hold">
                                          <p:stCondLst>
                                            <p:cond delay="1800"/>
                                          </p:stCondLst>
                                        </p:cTn>
                                        <p:tgtEl>
                                          <p:spTgt spid="4"/>
                                        </p:tgtEl>
                                        <p:attrNameLst>
                                          <p:attrName>r</p:attrName>
                                        </p:attrNameLst>
                                      </p:cBhvr>
                                    </p:animRot>
                                    <p:animRot by="120000">
                                      <p:cBhvr>
                                        <p:cTn id="10" dur="600" fill="hold">
                                          <p:stCondLst>
                                            <p:cond delay="2400"/>
                                          </p:stCondLst>
                                        </p:cTn>
                                        <p:tgtEl>
                                          <p:spTgt spid="4"/>
                                        </p:tgtEl>
                                        <p:attrNameLst>
                                          <p:attrName>r</p:attrName>
                                        </p:attrNameLst>
                                      </p:cBhvr>
                                    </p:animRot>
                                  </p:childTnLst>
                                </p:cTn>
                              </p:par>
                              <p:par>
                                <p:cTn id="11" presetID="16" presetClass="entr" presetSubtype="21"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3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style>
          <a:lnRef idx="2">
            <a:schemeClr val="dk1"/>
          </a:lnRef>
          <a:fillRef idx="1001">
            <a:schemeClr val="lt2"/>
          </a:fillRef>
          <a:effectRef idx="0">
            <a:schemeClr val="dk1"/>
          </a:effectRef>
          <a:fontRef idx="minor">
            <a:schemeClr val="dk1"/>
          </a:fontRef>
        </p:style>
      </p:pic>
      <p:grpSp>
        <p:nvGrpSpPr>
          <p:cNvPr id="16" name="グループ化 15"/>
          <p:cNvGrpSpPr/>
          <p:nvPr/>
        </p:nvGrpSpPr>
        <p:grpSpPr>
          <a:xfrm>
            <a:off x="121409" y="0"/>
            <a:ext cx="7592643" cy="5321915"/>
            <a:chOff x="484558" y="436277"/>
            <a:chExt cx="7389442" cy="5634359"/>
          </a:xfrm>
          <a:noFill/>
        </p:grpSpPr>
        <p:sp>
          <p:nvSpPr>
            <p:cNvPr id="17" name="テキスト ボックス 16"/>
            <p:cNvSpPr txBox="1"/>
            <p:nvPr/>
          </p:nvSpPr>
          <p:spPr>
            <a:xfrm>
              <a:off x="484558" y="1669431"/>
              <a:ext cx="7389442" cy="4401205"/>
            </a:xfrm>
            <a:prstGeom prst="rect">
              <a:avLst/>
            </a:prstGeom>
            <a:grpFill/>
            <a:ln>
              <a:noFill/>
            </a:ln>
          </p:spPr>
          <p:style>
            <a:lnRef idx="2">
              <a:schemeClr val="dk1"/>
            </a:lnRef>
            <a:fillRef idx="1001">
              <a:schemeClr val="lt2"/>
            </a:fillRef>
            <a:effectRef idx="0">
              <a:schemeClr val="dk1"/>
            </a:effectRef>
            <a:fontRef idx="minor">
              <a:schemeClr val="dk1"/>
            </a:fontRef>
          </p:style>
          <p:txBody>
            <a:bodyPr wrap="square" rtlCol="0">
              <a:spAutoFit/>
            </a:bodyPr>
            <a:lstStyle/>
            <a:p>
              <a:r>
                <a:rPr lang="ja-JP" altLang="en-US"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ふくやは、博多に生まれ、博多の街に育まれながら、ともに歩んできました。</a:t>
              </a:r>
            </a:p>
            <a:p>
              <a:r>
                <a:rPr lang="ja-JP" altLang="en-US"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私たちはこの街への感謝の気持ちを忘れず、これからもともに発展していきたいとの願いから、数々の文化・スポーツイベントや伝統行事などへ積極的に協力し、地域貢献活動を続けています。</a:t>
              </a:r>
            </a:p>
            <a:p>
              <a:r>
                <a:rPr lang="ja-JP" altLang="en-US"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そして、福岡・博多が全国に誇る「食」と「文化」を広くお伝えすることで、地域をもっと盛り上げたいとの思いから、「博多の食と文化の博物館」</a:t>
              </a:r>
              <a:r>
                <a:rPr lang="en-US" altLang="ja-JP"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a:t>
              </a:r>
              <a:r>
                <a:rPr lang="ja-JP" altLang="en-US"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ハクハク</a:t>
              </a:r>
              <a:r>
                <a:rPr lang="en-US" altLang="ja-JP"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a:t>
              </a:r>
              <a:r>
                <a:rPr lang="ja-JP" altLang="en-US"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をオープンいたしました。</a:t>
              </a:r>
            </a:p>
            <a:p>
              <a:r>
                <a:rPr lang="ja-JP" altLang="en-US"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様々な展示や体験コーナー、博多の名産品やレアアイテムも揃うショップなどをご用意していますので、ゆっくりとお楽しみください。知っていたつもりの</a:t>
              </a:r>
              <a:r>
                <a:rPr lang="ja-JP" altLang="en-US" sz="24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福岡</a:t>
              </a:r>
              <a:r>
                <a:rPr lang="ja-JP" altLang="en-US"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rPr>
                <a:t>・博多の魅力、きっと再発見できるはずです。</a:t>
              </a:r>
              <a:endParaRPr lang="ja-JP" altLang="en-US" sz="2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dobe Ming Std L" panose="02020300000000000000" pitchFamily="18" charset="-128"/>
                <a:ea typeface="Adobe Ming Std L" panose="02020300000000000000" pitchFamily="18" charset="-128"/>
              </a:endParaRPr>
            </a:p>
          </p:txBody>
        </p:sp>
        <p:sp>
          <p:nvSpPr>
            <p:cNvPr id="18" name="テキスト ボックス 17"/>
            <p:cNvSpPr txBox="1"/>
            <p:nvPr/>
          </p:nvSpPr>
          <p:spPr>
            <a:xfrm>
              <a:off x="484558" y="436277"/>
              <a:ext cx="7389441" cy="1323439"/>
            </a:xfrm>
            <a:prstGeom prst="rect">
              <a:avLst/>
            </a:prstGeom>
            <a:grpFill/>
            <a:ln>
              <a:noFill/>
            </a:ln>
          </p:spPr>
          <p:style>
            <a:lnRef idx="2">
              <a:schemeClr val="dk1"/>
            </a:lnRef>
            <a:fillRef idx="1001">
              <a:schemeClr val="lt2"/>
            </a:fillRef>
            <a:effectRef idx="0">
              <a:schemeClr val="dk1"/>
            </a:effectRef>
            <a:fontRef idx="minor">
              <a:schemeClr val="dk1"/>
            </a:fontRef>
          </p:style>
          <p:txBody>
            <a:bodyPr wrap="square" rtlCol="0">
              <a:spAutoFit/>
            </a:bodyPr>
            <a:lstStyle/>
            <a:p>
              <a:r>
                <a:rPr kumimoji="1" lang="ja-JP" altLang="en-US" sz="4000" b="1" dirty="0" smtClean="0">
                  <a:solidFill>
                    <a:srgbClr val="FF0000"/>
                  </a:solidFill>
                  <a:effectLst>
                    <a:outerShdw blurRad="38100" dist="38100" dir="2700000" algn="tl">
                      <a:srgbClr val="000000">
                        <a:alpha val="43137"/>
                      </a:srgbClr>
                    </a:outerShdw>
                  </a:effectLst>
                  <a:latin typeface="Adobe Heiti Std R" panose="020B0400000000000000" pitchFamily="34" charset="-128"/>
                  <a:ea typeface="Adobe Heiti Std R" panose="020B0400000000000000" pitchFamily="34" charset="-128"/>
                </a:rPr>
                <a:t>博多の食と文化を</a:t>
              </a:r>
              <a:r>
                <a:rPr kumimoji="1" lang="ja-JP" altLang="en-US" sz="4000" b="1" dirty="0" smtClean="0">
                  <a:solidFill>
                    <a:srgbClr val="FF0000"/>
                  </a:solidFill>
                  <a:effectLst>
                    <a:outerShdw blurRad="38100" dist="38100" dir="2700000" algn="tl">
                      <a:srgbClr val="000000">
                        <a:alpha val="43137"/>
                      </a:srgbClr>
                    </a:outerShdw>
                  </a:effectLst>
                  <a:latin typeface="Adobe Heiti Std R" panose="020B0400000000000000" pitchFamily="34" charset="-128"/>
                  <a:ea typeface="Adobe Heiti Std R" panose="020B0400000000000000" pitchFamily="34" charset="-128"/>
                </a:rPr>
                <a:t>まるごと</a:t>
              </a:r>
              <a:r>
                <a:rPr kumimoji="1" lang="ja-JP" altLang="en-US" sz="4000" b="1" dirty="0" err="1" smtClean="0">
                  <a:solidFill>
                    <a:srgbClr val="FF0000"/>
                  </a:solidFill>
                  <a:effectLst>
                    <a:outerShdw blurRad="38100" dist="38100" dir="2700000" algn="tl">
                      <a:srgbClr val="000000">
                        <a:alpha val="43137"/>
                      </a:srgbClr>
                    </a:outerShdw>
                  </a:effectLst>
                  <a:latin typeface="Adobe Heiti Std R" panose="020B0400000000000000" pitchFamily="34" charset="-128"/>
                  <a:ea typeface="Adobe Heiti Std R" panose="020B0400000000000000" pitchFamily="34" charset="-128"/>
                </a:rPr>
                <a:t>む</a:t>
              </a:r>
              <a:r>
                <a:rPr kumimoji="1" lang="ja-JP" altLang="en-US" sz="4000" b="1" dirty="0" smtClean="0">
                  <a:solidFill>
                    <a:srgbClr val="FF0000"/>
                  </a:solidFill>
                  <a:effectLst>
                    <a:outerShdw blurRad="38100" dist="38100" dir="2700000" algn="tl">
                      <a:srgbClr val="000000">
                        <a:alpha val="43137"/>
                      </a:srgbClr>
                    </a:outerShdw>
                  </a:effectLst>
                  <a:latin typeface="Adobe Heiti Std R" panose="020B0400000000000000" pitchFamily="34" charset="-128"/>
                  <a:ea typeface="Adobe Heiti Std R" panose="020B0400000000000000" pitchFamily="34" charset="-128"/>
                </a:rPr>
                <a:t>。</a:t>
              </a:r>
              <a:endParaRPr kumimoji="1" lang="en-US" altLang="ja-JP" sz="4000" b="1" dirty="0" smtClean="0">
                <a:solidFill>
                  <a:srgbClr val="FF0000"/>
                </a:solidFill>
                <a:effectLst>
                  <a:outerShdw blurRad="38100" dist="38100" dir="2700000" algn="tl">
                    <a:srgbClr val="000000">
                      <a:alpha val="43137"/>
                    </a:srgbClr>
                  </a:outerShdw>
                </a:effectLst>
                <a:latin typeface="Adobe Heiti Std R" panose="020B0400000000000000" pitchFamily="34" charset="-128"/>
                <a:ea typeface="Adobe Heiti Std R" panose="020B0400000000000000" pitchFamily="34" charset="-128"/>
              </a:endParaRPr>
            </a:p>
            <a:p>
              <a:r>
                <a:rPr kumimoji="1" lang="ja-JP" altLang="en-US" sz="4000" b="1" dirty="0" smtClean="0">
                  <a:solidFill>
                    <a:srgbClr val="FF0000"/>
                  </a:solidFill>
                  <a:effectLst>
                    <a:outerShdw blurRad="38100" dist="38100" dir="2700000" algn="tl">
                      <a:srgbClr val="000000">
                        <a:alpha val="43137"/>
                      </a:srgbClr>
                    </a:outerShdw>
                  </a:effectLst>
                  <a:latin typeface="Adobe Heiti Std R" panose="020B0400000000000000" pitchFamily="34" charset="-128"/>
                  <a:ea typeface="Adobe Heiti Std R" panose="020B0400000000000000" pitchFamily="34" charset="-128"/>
                </a:rPr>
                <a:t>おいしい</a:t>
              </a:r>
              <a:r>
                <a:rPr kumimoji="1" lang="ja-JP" altLang="en-US" sz="4000" b="1" dirty="0" smtClean="0">
                  <a:solidFill>
                    <a:srgbClr val="FF0000"/>
                  </a:solidFill>
                  <a:effectLst>
                    <a:outerShdw blurRad="38100" dist="38100" dir="2700000" algn="tl">
                      <a:srgbClr val="000000">
                        <a:alpha val="43137"/>
                      </a:srgbClr>
                    </a:outerShdw>
                  </a:effectLst>
                  <a:latin typeface="Adobe Heiti Std R" panose="020B0400000000000000" pitchFamily="34" charset="-128"/>
                  <a:ea typeface="Adobe Heiti Std R" panose="020B0400000000000000" pitchFamily="34" charset="-128"/>
                </a:rPr>
                <a:t>博物館です。</a:t>
              </a:r>
              <a:endParaRPr kumimoji="1" lang="ja-JP" altLang="en-US" sz="4000" b="1" dirty="0">
                <a:solidFill>
                  <a:srgbClr val="FF0000"/>
                </a:solidFill>
                <a:effectLst>
                  <a:outerShdw blurRad="38100" dist="38100" dir="2700000" algn="tl">
                    <a:srgbClr val="000000">
                      <a:alpha val="43137"/>
                    </a:srgbClr>
                  </a:outerShdw>
                </a:effectLst>
                <a:latin typeface="Adobe Heiti Std R" panose="020B0400000000000000" pitchFamily="34" charset="-128"/>
                <a:ea typeface="Adobe Heiti Std R" panose="020B0400000000000000" pitchFamily="34" charset="-128"/>
              </a:endParaRPr>
            </a:p>
          </p:txBody>
        </p:sp>
      </p:grpSp>
      <p:pic>
        <p:nvPicPr>
          <p:cNvPr id="23" name="図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07654" y="5026702"/>
            <a:ext cx="1793932" cy="14057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4" name="図 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92973" y="5026702"/>
            <a:ext cx="1840035" cy="14057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7" name="図 2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074634" y="5038417"/>
            <a:ext cx="1796508" cy="139398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8" name="図 2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301586" y="5069269"/>
            <a:ext cx="1817511" cy="136313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239897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3000"/>
                                        <p:tgtEl>
                                          <p:spTgt spid="16"/>
                                        </p:tgtEl>
                                      </p:cBhvr>
                                    </p:animEffect>
                                  </p:childTnLst>
                                </p:cTn>
                              </p:par>
                              <p:par>
                                <p:cTn id="8" presetID="6" presetClass="entr" presetSubtype="16"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circle(in)">
                                      <p:cBhvr>
                                        <p:cTn id="10" dur="3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コンテンツ プレースホルダー 11"/>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0" y="1804988"/>
            <a:ext cx="5257800" cy="439340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3" name="図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1804988"/>
            <a:ext cx="5257800" cy="439340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145343946"/>
      </p:ext>
    </p:extLst>
  </p:cSld>
  <p:clrMapOvr>
    <a:masterClrMapping/>
  </p:clrMapOvr>
  <p:transition spd="slow" advClick="0" advTm="100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25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870">
                                          <p:stCondLst>
                                            <p:cond delay="0"/>
                                          </p:stCondLst>
                                        </p:cTn>
                                        <p:tgtEl>
                                          <p:spTgt spid="13"/>
                                        </p:tgtEl>
                                      </p:cBhvr>
                                    </p:animEffect>
                                    <p:anim calcmode="lin" valueType="num">
                                      <p:cBhvr>
                                        <p:cTn id="8" dur="2733"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9" dur="996"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10" dur="996" tmFilter="0, 0; 0.125,0.2665; 0.25,0.4; 0.375,0.465; 0.5,0.5;  0.625,0.535; 0.75,0.6; 0.875,0.7335; 1,1">
                                          <p:stCondLst>
                                            <p:cond delay="996"/>
                                          </p:stCondLst>
                                        </p:cTn>
                                        <p:tgtEl>
                                          <p:spTgt spid="13"/>
                                        </p:tgtEl>
                                        <p:attrNameLst>
                                          <p:attrName>ppt_y</p:attrName>
                                        </p:attrNameLst>
                                      </p:cBhvr>
                                      <p:tavLst>
                                        <p:tav tm="0" fmla="#ppt_y-sin(pi*$)/9">
                                          <p:val>
                                            <p:fltVal val="0"/>
                                          </p:val>
                                        </p:tav>
                                        <p:tav tm="100000">
                                          <p:val>
                                            <p:fltVal val="1"/>
                                          </p:val>
                                        </p:tav>
                                      </p:tavLst>
                                    </p:anim>
                                    <p:anim calcmode="lin" valueType="num">
                                      <p:cBhvr>
                                        <p:cTn id="11" dur="498" tmFilter="0, 0; 0.125,0.2665; 0.25,0.4; 0.375,0.465; 0.5,0.5;  0.625,0.535; 0.75,0.6; 0.875,0.7335; 1,1">
                                          <p:stCondLst>
                                            <p:cond delay="1986"/>
                                          </p:stCondLst>
                                        </p:cTn>
                                        <p:tgtEl>
                                          <p:spTgt spid="13"/>
                                        </p:tgtEl>
                                        <p:attrNameLst>
                                          <p:attrName>ppt_y</p:attrName>
                                        </p:attrNameLst>
                                      </p:cBhvr>
                                      <p:tavLst>
                                        <p:tav tm="0" fmla="#ppt_y-sin(pi*$)/27">
                                          <p:val>
                                            <p:fltVal val="0"/>
                                          </p:val>
                                        </p:tav>
                                        <p:tav tm="100000">
                                          <p:val>
                                            <p:fltVal val="1"/>
                                          </p:val>
                                        </p:tav>
                                      </p:tavLst>
                                    </p:anim>
                                    <p:anim calcmode="lin" valueType="num">
                                      <p:cBhvr>
                                        <p:cTn id="12" dur="246" tmFilter="0, 0; 0.125,0.2665; 0.25,0.4; 0.375,0.465; 0.5,0.5;  0.625,0.535; 0.75,0.6; 0.875,0.7335; 1,1">
                                          <p:stCondLst>
                                            <p:cond delay="2484"/>
                                          </p:stCondLst>
                                        </p:cTn>
                                        <p:tgtEl>
                                          <p:spTgt spid="13"/>
                                        </p:tgtEl>
                                        <p:attrNameLst>
                                          <p:attrName>ppt_y</p:attrName>
                                        </p:attrNameLst>
                                      </p:cBhvr>
                                      <p:tavLst>
                                        <p:tav tm="0" fmla="#ppt_y-sin(pi*$)/81">
                                          <p:val>
                                            <p:fltVal val="0"/>
                                          </p:val>
                                        </p:tav>
                                        <p:tav tm="100000">
                                          <p:val>
                                            <p:fltVal val="1"/>
                                          </p:val>
                                        </p:tav>
                                      </p:tavLst>
                                    </p:anim>
                                    <p:animScale>
                                      <p:cBhvr>
                                        <p:cTn id="13" dur="39">
                                          <p:stCondLst>
                                            <p:cond delay="975"/>
                                          </p:stCondLst>
                                        </p:cTn>
                                        <p:tgtEl>
                                          <p:spTgt spid="13"/>
                                        </p:tgtEl>
                                      </p:cBhvr>
                                      <p:to x="100000" y="60000"/>
                                    </p:animScale>
                                    <p:animScale>
                                      <p:cBhvr>
                                        <p:cTn id="14" dur="249" decel="50000">
                                          <p:stCondLst>
                                            <p:cond delay="1014"/>
                                          </p:stCondLst>
                                        </p:cTn>
                                        <p:tgtEl>
                                          <p:spTgt spid="13"/>
                                        </p:tgtEl>
                                      </p:cBhvr>
                                      <p:to x="100000" y="100000"/>
                                    </p:animScale>
                                    <p:animScale>
                                      <p:cBhvr>
                                        <p:cTn id="15" dur="39">
                                          <p:stCondLst>
                                            <p:cond delay="1968"/>
                                          </p:stCondLst>
                                        </p:cTn>
                                        <p:tgtEl>
                                          <p:spTgt spid="13"/>
                                        </p:tgtEl>
                                      </p:cBhvr>
                                      <p:to x="100000" y="80000"/>
                                    </p:animScale>
                                    <p:animScale>
                                      <p:cBhvr>
                                        <p:cTn id="16" dur="249" decel="50000">
                                          <p:stCondLst>
                                            <p:cond delay="2007"/>
                                          </p:stCondLst>
                                        </p:cTn>
                                        <p:tgtEl>
                                          <p:spTgt spid="13"/>
                                        </p:tgtEl>
                                      </p:cBhvr>
                                      <p:to x="100000" y="100000"/>
                                    </p:animScale>
                                    <p:animScale>
                                      <p:cBhvr>
                                        <p:cTn id="17" dur="39">
                                          <p:stCondLst>
                                            <p:cond delay="2463"/>
                                          </p:stCondLst>
                                        </p:cTn>
                                        <p:tgtEl>
                                          <p:spTgt spid="13"/>
                                        </p:tgtEl>
                                      </p:cBhvr>
                                      <p:to x="100000" y="90000"/>
                                    </p:animScale>
                                    <p:animScale>
                                      <p:cBhvr>
                                        <p:cTn id="18" dur="249" decel="50000">
                                          <p:stCondLst>
                                            <p:cond delay="2502"/>
                                          </p:stCondLst>
                                        </p:cTn>
                                        <p:tgtEl>
                                          <p:spTgt spid="13"/>
                                        </p:tgtEl>
                                      </p:cBhvr>
                                      <p:to x="100000" y="100000"/>
                                    </p:animScale>
                                    <p:animScale>
                                      <p:cBhvr>
                                        <p:cTn id="19" dur="39">
                                          <p:stCondLst>
                                            <p:cond delay="2712"/>
                                          </p:stCondLst>
                                        </p:cTn>
                                        <p:tgtEl>
                                          <p:spTgt spid="13"/>
                                        </p:tgtEl>
                                      </p:cBhvr>
                                      <p:to x="100000" y="95000"/>
                                    </p:animScale>
                                    <p:animScale>
                                      <p:cBhvr>
                                        <p:cTn id="20" dur="249" decel="50000">
                                          <p:stCondLst>
                                            <p:cond delay="2751"/>
                                          </p:stCondLst>
                                        </p:cTn>
                                        <p:tgtEl>
                                          <p:spTgt spid="13"/>
                                        </p:tgtEl>
                                      </p:cBhvr>
                                      <p:to x="100000" y="100000"/>
                                    </p:animScale>
                                  </p:childTnLst>
                                </p:cTn>
                              </p:par>
                              <p:par>
                                <p:cTn id="21" presetID="53" presetClass="entr" presetSubtype="16" fill="hold" nodeType="withEffect">
                                  <p:stCondLst>
                                    <p:cond delay="250"/>
                                  </p:stCondLst>
                                  <p:childTnLst>
                                    <p:set>
                                      <p:cBhvr>
                                        <p:cTn id="22" dur="1" fill="hold">
                                          <p:stCondLst>
                                            <p:cond delay="0"/>
                                          </p:stCondLst>
                                        </p:cTn>
                                        <p:tgtEl>
                                          <p:spTgt spid="12"/>
                                        </p:tgtEl>
                                        <p:attrNameLst>
                                          <p:attrName>style.visibility</p:attrName>
                                        </p:attrNameLst>
                                      </p:cBhvr>
                                      <p:to>
                                        <p:strVal val="visible"/>
                                      </p:to>
                                    </p:set>
                                    <p:anim calcmode="lin" valueType="num">
                                      <p:cBhvr>
                                        <p:cTn id="23" dur="3000" fill="hold"/>
                                        <p:tgtEl>
                                          <p:spTgt spid="12"/>
                                        </p:tgtEl>
                                        <p:attrNameLst>
                                          <p:attrName>ppt_w</p:attrName>
                                        </p:attrNameLst>
                                      </p:cBhvr>
                                      <p:tavLst>
                                        <p:tav tm="0">
                                          <p:val>
                                            <p:fltVal val="0"/>
                                          </p:val>
                                        </p:tav>
                                        <p:tav tm="100000">
                                          <p:val>
                                            <p:strVal val="#ppt_w"/>
                                          </p:val>
                                        </p:tav>
                                      </p:tavLst>
                                    </p:anim>
                                    <p:anim calcmode="lin" valueType="num">
                                      <p:cBhvr>
                                        <p:cTn id="24" dur="3000" fill="hold"/>
                                        <p:tgtEl>
                                          <p:spTgt spid="12"/>
                                        </p:tgtEl>
                                        <p:attrNameLst>
                                          <p:attrName>ppt_h</p:attrName>
                                        </p:attrNameLst>
                                      </p:cBhvr>
                                      <p:tavLst>
                                        <p:tav tm="0">
                                          <p:val>
                                            <p:fltVal val="0"/>
                                          </p:val>
                                        </p:tav>
                                        <p:tav tm="100000">
                                          <p:val>
                                            <p:strVal val="#ppt_h"/>
                                          </p:val>
                                        </p:tav>
                                      </p:tavLst>
                                    </p:anim>
                                    <p:animEffect transition="in" filter="fade">
                                      <p:cBhvr>
                                        <p:cTn id="25" dur="3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71500" y="1843087"/>
            <a:ext cx="5257800" cy="435133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2014537"/>
            <a:ext cx="5257800" cy="4351338"/>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3" name="正方形/長方形 2"/>
          <p:cNvSpPr/>
          <p:nvPr/>
        </p:nvSpPr>
        <p:spPr>
          <a:xfrm>
            <a:off x="2232661" y="759544"/>
            <a:ext cx="8107094" cy="954107"/>
          </a:xfrm>
          <a:prstGeom prst="rect">
            <a:avLst/>
          </a:prstGeom>
        </p:spPr>
        <p:txBody>
          <a:bodyPr wrap="square">
            <a:spAutoFit/>
          </a:bodyPr>
          <a:lstStyle/>
          <a:p>
            <a:r>
              <a:rPr lang="ja-JP" altLang="en-US" sz="2800" b="1" dirty="0">
                <a:solidFill>
                  <a:srgbClr val="333333"/>
                </a:solidFill>
                <a:latin typeface="Arial Black" panose="020B0A04020102020204" pitchFamily="34" charset="0"/>
              </a:rPr>
              <a:t>ふくやが生まれた頃のお店の姿を再現。歴史をひもときます</a:t>
            </a:r>
            <a:r>
              <a:rPr lang="ja-JP" altLang="en-US" sz="2800" b="1" dirty="0">
                <a:solidFill>
                  <a:srgbClr val="333333"/>
                </a:solidFill>
                <a:latin typeface="メイリオ" panose="020B0604030504040204" pitchFamily="50" charset="-128"/>
              </a:rPr>
              <a:t>。</a:t>
            </a:r>
            <a:endParaRPr lang="ja-JP" altLang="en-US" sz="2800" dirty="0"/>
          </a:p>
        </p:txBody>
      </p:sp>
    </p:spTree>
    <p:extLst>
      <p:ext uri="{BB962C8B-B14F-4D97-AF65-F5344CB8AC3E}">
        <p14:creationId xmlns:p14="http://schemas.microsoft.com/office/powerpoint/2010/main" val="112136585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3000"/>
                                        <p:tgtEl>
                                          <p:spTgt spid="4"/>
                                        </p:tgtEl>
                                      </p:cBhvr>
                                    </p:animEffect>
                                  </p:childTnLst>
                                </p:cTn>
                              </p:par>
                              <p:par>
                                <p:cTn id="8" presetID="42" presetClass="entr" presetSubtype="0" fill="hold" nodeType="withEffect">
                                  <p:stCondLst>
                                    <p:cond delay="25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3000"/>
                                        <p:tgtEl>
                                          <p:spTgt spid="5"/>
                                        </p:tgtEl>
                                      </p:cBhvr>
                                    </p:animEffect>
                                    <p:anim calcmode="lin" valueType="num">
                                      <p:cBhvr>
                                        <p:cTn id="11" dur="3000" fill="hold"/>
                                        <p:tgtEl>
                                          <p:spTgt spid="5"/>
                                        </p:tgtEl>
                                        <p:attrNameLst>
                                          <p:attrName>ppt_x</p:attrName>
                                        </p:attrNameLst>
                                      </p:cBhvr>
                                      <p:tavLst>
                                        <p:tav tm="0">
                                          <p:val>
                                            <p:strVal val="#ppt_x"/>
                                          </p:val>
                                        </p:tav>
                                        <p:tav tm="100000">
                                          <p:val>
                                            <p:strVal val="#ppt_x"/>
                                          </p:val>
                                        </p:tav>
                                      </p:tavLst>
                                    </p:anim>
                                    <p:anim calcmode="lin" valueType="num">
                                      <p:cBhvr>
                                        <p:cTn id="12" dur="3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1521" y="1424143"/>
            <a:ext cx="5201194" cy="5224444"/>
          </a:xfrm>
          <a:prstGeom prst="rect">
            <a:avLst/>
          </a:prstGeom>
          <a:ln>
            <a:noFill/>
          </a:ln>
          <a:effectLst>
            <a:softEdge rad="112500"/>
          </a:effectLst>
        </p:spPr>
      </p:pic>
      <p:pic>
        <p:nvPicPr>
          <p:cNvPr id="3" name="図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03390" y="0"/>
            <a:ext cx="5143500" cy="6858000"/>
          </a:xfrm>
          <a:prstGeom prst="rect">
            <a:avLst/>
          </a:prstGeom>
        </p:spPr>
      </p:pic>
    </p:spTree>
    <p:extLst>
      <p:ext uri="{BB962C8B-B14F-4D97-AF65-F5344CB8AC3E}">
        <p14:creationId xmlns:p14="http://schemas.microsoft.com/office/powerpoint/2010/main" val="425215740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3000"/>
                                        <p:tgtEl>
                                          <p:spTgt spid="5"/>
                                        </p:tgtEl>
                                      </p:cBhvr>
                                    </p:animEffect>
                                  </p:childTnLst>
                                </p:cTn>
                              </p:par>
                              <p:par>
                                <p:cTn id="8" presetID="16" presetClass="entr" presetSubtype="21"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3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88275" y="1711923"/>
            <a:ext cx="5029200" cy="4662750"/>
          </a:xfrm>
          <a:prstGeom prst="rect">
            <a:avLst/>
          </a:prstGeom>
          <a:ln>
            <a:noFill/>
          </a:ln>
          <a:effectLst>
            <a:outerShdw blurRad="292100" dist="139700" dir="2700000" algn="tl" rotWithShape="0">
              <a:srgbClr val="333333">
                <a:alpha val="65000"/>
              </a:srgbClr>
            </a:outerShdw>
          </a:effectLst>
        </p:spPr>
      </p:pic>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97302" y="1698864"/>
            <a:ext cx="5499462" cy="4675809"/>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2" name="テキスト ボックス 1"/>
          <p:cNvSpPr txBox="1"/>
          <p:nvPr/>
        </p:nvSpPr>
        <p:spPr>
          <a:xfrm>
            <a:off x="2405991" y="153796"/>
            <a:ext cx="8475133" cy="1200329"/>
          </a:xfrm>
          <a:prstGeom prst="rect">
            <a:avLst/>
          </a:prstGeom>
          <a:noFill/>
        </p:spPr>
        <p:txBody>
          <a:bodyPr wrap="square" rtlCol="0">
            <a:spAutoFit/>
          </a:bodyPr>
          <a:lstStyle/>
          <a:p>
            <a:r>
              <a:rPr lang="ja-JP" altLang="en-US" b="1" dirty="0">
                <a:solidFill>
                  <a:srgbClr val="FF0000"/>
                </a:solidFill>
              </a:rPr>
              <a:t>工場見学を行う前に、明太子に関する基礎知識を学ぶことができます。</a:t>
            </a:r>
          </a:p>
          <a:p>
            <a:r>
              <a:rPr lang="ja-JP" altLang="en-US" dirty="0"/>
              <a:t>明太子のおいしさのヒミツ。それは、明太子工場の見学だけではとても伝えきれません。このコーナーでは、明太子のママを探すクイズやふくやの明太子が完成するまでの材料の選び方、製法、管理等の厳しいチェックやこだわりをご紹介します。</a:t>
            </a:r>
            <a:endParaRPr kumimoji="1" lang="ja-JP" altLang="en-US" dirty="0"/>
          </a:p>
        </p:txBody>
      </p:sp>
    </p:spTree>
    <p:extLst>
      <p:ext uri="{BB962C8B-B14F-4D97-AF65-F5344CB8AC3E}">
        <p14:creationId xmlns:p14="http://schemas.microsoft.com/office/powerpoint/2010/main" val="274766480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250"/>
                                  </p:stCondLst>
                                  <p:childTnLst>
                                    <p:set>
                                      <p:cBhvr>
                                        <p:cTn id="6" dur="1" fill="hold">
                                          <p:stCondLst>
                                            <p:cond delay="2999"/>
                                          </p:stCondLst>
                                        </p:cTn>
                                        <p:tgtEl>
                                          <p:spTgt spid="2"/>
                                        </p:tgtEl>
                                        <p:attrNameLst>
                                          <p:attrName>style.visibility</p:attrName>
                                        </p:attrNameLst>
                                      </p:cBhvr>
                                      <p:to>
                                        <p:strVal val="visible"/>
                                      </p:to>
                                    </p:set>
                                  </p:childTnLst>
                                </p:cTn>
                              </p:par>
                              <p:par>
                                <p:cTn id="7" presetID="2" presetClass="entr" presetSubtype="4" fill="hold" nodeType="withEffect">
                                  <p:stCondLst>
                                    <p:cond delay="200"/>
                                  </p:stCondLst>
                                  <p:childTnLst>
                                    <p:set>
                                      <p:cBhvr>
                                        <p:cTn id="8" dur="1" fill="hold">
                                          <p:stCondLst>
                                            <p:cond delay="0"/>
                                          </p:stCondLst>
                                        </p:cTn>
                                        <p:tgtEl>
                                          <p:spTgt spid="4"/>
                                        </p:tgtEl>
                                        <p:attrNameLst>
                                          <p:attrName>style.visibility</p:attrName>
                                        </p:attrNameLst>
                                      </p:cBhvr>
                                      <p:to>
                                        <p:strVal val="visible"/>
                                      </p:to>
                                    </p:set>
                                    <p:anim calcmode="lin" valueType="num">
                                      <p:cBhvr additive="base">
                                        <p:cTn id="9" dur="3000" fill="hold"/>
                                        <p:tgtEl>
                                          <p:spTgt spid="4"/>
                                        </p:tgtEl>
                                        <p:attrNameLst>
                                          <p:attrName>ppt_x</p:attrName>
                                        </p:attrNameLst>
                                      </p:cBhvr>
                                      <p:tavLst>
                                        <p:tav tm="0">
                                          <p:val>
                                            <p:strVal val="#ppt_x"/>
                                          </p:val>
                                        </p:tav>
                                        <p:tav tm="100000">
                                          <p:val>
                                            <p:strVal val="#ppt_x"/>
                                          </p:val>
                                        </p:tav>
                                      </p:tavLst>
                                    </p:anim>
                                    <p:anim calcmode="lin" valueType="num">
                                      <p:cBhvr additive="base">
                                        <p:cTn id="10" dur="3000" fill="hold"/>
                                        <p:tgtEl>
                                          <p:spTgt spid="4"/>
                                        </p:tgtEl>
                                        <p:attrNameLst>
                                          <p:attrName>ppt_y</p:attrName>
                                        </p:attrNameLst>
                                      </p:cBhvr>
                                      <p:tavLst>
                                        <p:tav tm="0">
                                          <p:val>
                                            <p:strVal val="1+#ppt_h/2"/>
                                          </p:val>
                                        </p:tav>
                                        <p:tav tm="100000">
                                          <p:val>
                                            <p:strVal val="#ppt_y"/>
                                          </p:val>
                                        </p:tav>
                                      </p:tavLst>
                                    </p:anim>
                                  </p:childTnLst>
                                </p:cTn>
                              </p:par>
                              <p:par>
                                <p:cTn id="11" presetID="1" presetClass="entr" presetSubtype="0" fill="hold" nodeType="withEffect">
                                  <p:stCondLst>
                                    <p:cond delay="250"/>
                                  </p:stCondLst>
                                  <p:childTnLst>
                                    <p:set>
                                      <p:cBhvr>
                                        <p:cTn id="12" dur="1" fill="hold">
                                          <p:stCondLst>
                                            <p:cond delay="299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88274" y="2292532"/>
            <a:ext cx="4981302" cy="407561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2292532"/>
            <a:ext cx="5434148" cy="407561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46807644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3000"/>
                                        <p:tgtEl>
                                          <p:spTgt spid="4"/>
                                        </p:tgtEl>
                                      </p:cBhvr>
                                    </p:animEffect>
                                  </p:childTnLst>
                                </p:cTn>
                              </p:par>
                              <p:par>
                                <p:cTn id="8" presetID="10" presetClass="entr" presetSubtype="0" fill="hold" nodeType="withEffect">
                                  <p:stCondLst>
                                    <p:cond delay="25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3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64926" y="1449976"/>
            <a:ext cx="6096002" cy="4572001"/>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4104" y="1828799"/>
            <a:ext cx="5904410" cy="4428307"/>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348786238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250"/>
                                  </p:stCondLst>
                                  <p:childTnLst>
                                    <p:animRot by="21600000">
                                      <p:cBhvr>
                                        <p:cTn id="6" dur="3000" fill="hold"/>
                                        <p:tgtEl>
                                          <p:spTgt spid="5"/>
                                        </p:tgtEl>
                                        <p:attrNameLst>
                                          <p:attrName>r</p:attrName>
                                        </p:attrNameLst>
                                      </p:cBhvr>
                                    </p:animRot>
                                  </p:childTnLst>
                                </p:cTn>
                              </p:par>
                              <p:par>
                                <p:cTn id="7" presetID="2" presetClass="entr" presetSubtype="4" fill="hold" nodeType="withEffect">
                                  <p:stCondLst>
                                    <p:cond delay="250"/>
                                  </p:stCondLst>
                                  <p:childTnLst>
                                    <p:set>
                                      <p:cBhvr>
                                        <p:cTn id="8" dur="1" fill="hold">
                                          <p:stCondLst>
                                            <p:cond delay="0"/>
                                          </p:stCondLst>
                                        </p:cTn>
                                        <p:tgtEl>
                                          <p:spTgt spid="4"/>
                                        </p:tgtEl>
                                        <p:attrNameLst>
                                          <p:attrName>style.visibility</p:attrName>
                                        </p:attrNameLst>
                                      </p:cBhvr>
                                      <p:to>
                                        <p:strVal val="visible"/>
                                      </p:to>
                                    </p:set>
                                    <p:anim calcmode="lin" valueType="num">
                                      <p:cBhvr additive="base">
                                        <p:cTn id="9" dur="3000" fill="hold"/>
                                        <p:tgtEl>
                                          <p:spTgt spid="4"/>
                                        </p:tgtEl>
                                        <p:attrNameLst>
                                          <p:attrName>ppt_x</p:attrName>
                                        </p:attrNameLst>
                                      </p:cBhvr>
                                      <p:tavLst>
                                        <p:tav tm="0">
                                          <p:val>
                                            <p:strVal val="#ppt_x"/>
                                          </p:val>
                                        </p:tav>
                                        <p:tav tm="100000">
                                          <p:val>
                                            <p:strVal val="#ppt_x"/>
                                          </p:val>
                                        </p:tav>
                                      </p:tavLst>
                                    </p:anim>
                                    <p:anim calcmode="lin" valueType="num">
                                      <p:cBhvr additive="base">
                                        <p:cTn id="10" dur="3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78435" y="1672046"/>
            <a:ext cx="5939248" cy="4454436"/>
          </a:xfrm>
          <a:prstGeom prst="rect">
            <a:avLst/>
          </a:prstGeom>
          <a:ln>
            <a:noFill/>
          </a:ln>
          <a:effectLst>
            <a:softEdge rad="112500"/>
          </a:effectLst>
        </p:spPr>
      </p:pic>
      <p:sp>
        <p:nvSpPr>
          <p:cNvPr id="2" name="テキスト ボックス 1"/>
          <p:cNvSpPr txBox="1"/>
          <p:nvPr/>
        </p:nvSpPr>
        <p:spPr>
          <a:xfrm>
            <a:off x="1659118" y="1040450"/>
            <a:ext cx="4147794" cy="923330"/>
          </a:xfrm>
          <a:prstGeom prst="rect">
            <a:avLst/>
          </a:prstGeom>
          <a:noFill/>
        </p:spPr>
        <p:txBody>
          <a:bodyPr wrap="square" rtlCol="0">
            <a:spAutoFit/>
          </a:bodyPr>
          <a:lstStyle/>
          <a:p>
            <a:r>
              <a:rPr lang="ja-JP" altLang="en-US" b="1" dirty="0"/>
              <a:t>実際の製造工程の流れを見たり、</a:t>
            </a:r>
            <a:br>
              <a:rPr lang="ja-JP" altLang="en-US" b="1" dirty="0"/>
            </a:br>
            <a:r>
              <a:rPr lang="ja-JP" altLang="en-US" b="1" dirty="0"/>
              <a:t>ゲームや匂い比べ体験などで明太子を楽しく学ぶコーナーです</a:t>
            </a:r>
            <a:r>
              <a:rPr lang="ja-JP" altLang="en-US" b="1" dirty="0" smtClean="0"/>
              <a:t>。</a:t>
            </a:r>
            <a:r>
              <a:rPr lang="en-US" altLang="ja-JP" b="1" dirty="0" smtClean="0"/>
              <a:t>^3^</a:t>
            </a:r>
            <a:endParaRPr lang="ja-JP" altLang="en-US" b="1" dirty="0"/>
          </a:p>
        </p:txBody>
      </p:sp>
    </p:spTree>
    <p:extLst>
      <p:ext uri="{BB962C8B-B14F-4D97-AF65-F5344CB8AC3E}">
        <p14:creationId xmlns:p14="http://schemas.microsoft.com/office/powerpoint/2010/main" val="151124190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mph" presetSubtype="2" fill="hold" nodeType="withEffect">
                                  <p:stCondLst>
                                    <p:cond delay="250"/>
                                  </p:stCondLst>
                                  <p:childTnLst>
                                    <p:animClr clrSpc="rgb" dir="cw">
                                      <p:cBhvr>
                                        <p:cTn id="6" dur="3000" fill="hold"/>
                                        <p:tgtEl>
                                          <p:spTgt spid="4"/>
                                        </p:tgtEl>
                                        <p:attrNameLst>
                                          <p:attrName>fillcolor</p:attrName>
                                        </p:attrNameLst>
                                      </p:cBhvr>
                                      <p:to>
                                        <a:schemeClr val="accent2"/>
                                      </p:to>
                                    </p:animClr>
                                    <p:set>
                                      <p:cBhvr>
                                        <p:cTn id="7" dur="3000" fill="hold"/>
                                        <p:tgtEl>
                                          <p:spTgt spid="4"/>
                                        </p:tgtEl>
                                        <p:attrNameLst>
                                          <p:attrName>fill.type</p:attrName>
                                        </p:attrNameLst>
                                      </p:cBhvr>
                                      <p:to>
                                        <p:strVal val="solid"/>
                                      </p:to>
                                    </p:set>
                                    <p:set>
                                      <p:cBhvr>
                                        <p:cTn id="8" dur="3000" fill="hold"/>
                                        <p:tgtEl>
                                          <p:spTgt spid="4"/>
                                        </p:tgtEl>
                                        <p:attrNameLst>
                                          <p:attrName>fill.on</p:attrName>
                                        </p:attrNameLst>
                                      </p:cBhvr>
                                      <p:to>
                                        <p:strVal val="true"/>
                                      </p:to>
                                    </p:set>
                                  </p:childTnLst>
                                </p:cTn>
                              </p:par>
                              <p:par>
                                <p:cTn id="9" presetID="42" presetClass="entr" presetSubtype="0" fill="hold" grpId="0"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3000"/>
                                        <p:tgtEl>
                                          <p:spTgt spid="2"/>
                                        </p:tgtEl>
                                      </p:cBhvr>
                                    </p:animEffect>
                                    <p:anim calcmode="lin" valueType="num">
                                      <p:cBhvr>
                                        <p:cTn id="12" dur="3000" fill="hold"/>
                                        <p:tgtEl>
                                          <p:spTgt spid="2"/>
                                        </p:tgtEl>
                                        <p:attrNameLst>
                                          <p:attrName>ppt_x</p:attrName>
                                        </p:attrNameLst>
                                      </p:cBhvr>
                                      <p:tavLst>
                                        <p:tav tm="0">
                                          <p:val>
                                            <p:strVal val="#ppt_x"/>
                                          </p:val>
                                        </p:tav>
                                        <p:tav tm="100000">
                                          <p:val>
                                            <p:strVal val="#ppt_x"/>
                                          </p:val>
                                        </p:tav>
                                      </p:tavLst>
                                    </p:anim>
                                    <p:anim calcmode="lin" valueType="num">
                                      <p:cBhvr>
                                        <p:cTn id="13" dur="3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213</TotalTime>
  <Words>283</Words>
  <Application>Microsoft Office PowerPoint</Application>
  <PresentationFormat>ワイド画面</PresentationFormat>
  <Paragraphs>13</Paragraphs>
  <Slides>13</Slides>
  <Notes>0</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13</vt:i4>
      </vt:variant>
    </vt:vector>
  </HeadingPairs>
  <TitlesOfParts>
    <vt:vector size="23" baseType="lpstr">
      <vt:lpstr>Adobe Heiti Std R</vt:lpstr>
      <vt:lpstr>Adobe Ming Std L</vt:lpstr>
      <vt:lpstr>HGP創英角ﾎﾟｯﾌﾟ体</vt:lpstr>
      <vt:lpstr>ＭＳ Ｐゴシック</vt:lpstr>
      <vt:lpstr>メイリオ</vt:lpstr>
      <vt:lpstr>Arial</vt:lpstr>
      <vt:lpstr>Arial Black</vt:lpstr>
      <vt:lpstr>Calibri</vt:lpstr>
      <vt:lpstr>Calibri Light</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明太子工場見学</dc:title>
  <dc:creator>gakusei</dc:creator>
  <cp:lastModifiedBy>gakusei</cp:lastModifiedBy>
  <cp:revision>27</cp:revision>
  <dcterms:created xsi:type="dcterms:W3CDTF">2019-10-30T05:12:08Z</dcterms:created>
  <dcterms:modified xsi:type="dcterms:W3CDTF">2019-11-07T07:28:00Z</dcterms:modified>
</cp:coreProperties>
</file>

<file path=docProps/thumbnail.jpeg>
</file>